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22"/>
  </p:notesMasterIdLst>
  <p:sldIdLst>
    <p:sldId id="257" r:id="rId4"/>
    <p:sldId id="418" r:id="rId5"/>
    <p:sldId id="414" r:id="rId6"/>
    <p:sldId id="410" r:id="rId7"/>
    <p:sldId id="411" r:id="rId8"/>
    <p:sldId id="412" r:id="rId9"/>
    <p:sldId id="419" r:id="rId10"/>
    <p:sldId id="420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421" r:id="rId19"/>
    <p:sldId id="334" r:id="rId20"/>
    <p:sldId id="331" r:id="rId21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77C1C18D-1300-4FE5-ABA3-E39832AE52C1}">
          <p14:sldIdLst>
            <p14:sldId id="257"/>
            <p14:sldId id="418"/>
            <p14:sldId id="414"/>
            <p14:sldId id="410"/>
            <p14:sldId id="411"/>
            <p14:sldId id="412"/>
            <p14:sldId id="419"/>
            <p14:sldId id="420"/>
            <p14:sldId id="273"/>
            <p14:sldId id="274"/>
            <p14:sldId id="275"/>
            <p14:sldId id="276"/>
            <p14:sldId id="277"/>
            <p14:sldId id="278"/>
            <p14:sldId id="279"/>
            <p14:sldId id="421"/>
            <p14:sldId id="334"/>
            <p14:sldId id="331"/>
          </p14:sldIdLst>
        </p14:section>
        <p14:section name="未命名的章節" id="{EA3788A9-CC94-4E64-8A9C-D96942493E4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00"/>
    <a:srgbClr val="6A615C"/>
    <a:srgbClr val="00FF00"/>
    <a:srgbClr val="000000"/>
    <a:srgbClr val="C10505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8A5E94-8423-074B-B3E6-EFD82396ACAA}" v="21" dt="2020-12-14T05:34:50.186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38" autoAdjust="0"/>
    <p:restoredTop sz="94684" autoAdjust="0"/>
  </p:normalViewPr>
  <p:slideViewPr>
    <p:cSldViewPr>
      <p:cViewPr varScale="1">
        <p:scale>
          <a:sx n="106" d="100"/>
          <a:sy n="106" d="100"/>
        </p:scale>
        <p:origin x="11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3006" y="-9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6F735-FD15-417E-A36A-B8BF995C4149}" type="datetimeFigureOut">
              <a:rPr lang="zh-TW" altLang="en-US" smtClean="0"/>
              <a:pPr/>
              <a:t>2020/12/14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BA44E-41E4-40C3-B3F0-653343DDB2F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565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6597650"/>
            <a:ext cx="9144000" cy="287338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0800" bIns="1080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6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信譽、誠信、合群</a:t>
            </a:r>
            <a:r>
              <a:rPr kumimoji="1" lang="zh-TW" altLang="en-US" sz="16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標楷體" pitchFamily="65" charset="-120"/>
              </a:rPr>
              <a:t>、</a:t>
            </a:r>
            <a:r>
              <a:rPr kumimoji="1" lang="zh-TW" altLang="en-US" sz="16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準時、精確、整潔</a:t>
            </a:r>
          </a:p>
        </p:txBody>
      </p:sp>
      <p:pic>
        <p:nvPicPr>
          <p:cNvPr id="6" name="Picture 7" descr="logo042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5288"/>
            <a:ext cx="18383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0" y="268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4421188" y="3236913"/>
            <a:ext cx="301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>
                <a:solidFill>
                  <a:srgbClr val="000000"/>
                </a:solidFill>
                <a:latin typeface="新細明體" charset="-120"/>
              </a:rPr>
              <a:t>  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0" y="268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4421188" y="3236913"/>
            <a:ext cx="301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>
                <a:solidFill>
                  <a:srgbClr val="000000"/>
                </a:solidFill>
                <a:latin typeface="新細明體" charset="-120"/>
              </a:rPr>
              <a:t>  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739900"/>
            <a:ext cx="8305800" cy="1143000"/>
          </a:xfrm>
          <a:gradFill rotWithShape="0">
            <a:gsLst>
              <a:gs pos="0">
                <a:srgbClr val="99FF33"/>
              </a:gs>
              <a:gs pos="100000">
                <a:srgbClr val="99FF33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 wrap="none" lIns="91440" tIns="45720" rIns="91440" bIns="45720"/>
          <a:lstStyle>
            <a:lvl1pPr>
              <a:defRPr sz="6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9913" y="4005064"/>
            <a:ext cx="8305800" cy="1143000"/>
          </a:xfrm>
          <a:gradFill rotWithShape="0">
            <a:gsLst>
              <a:gs pos="0">
                <a:srgbClr val="99FF33"/>
              </a:gs>
              <a:gs pos="100000">
                <a:srgbClr val="99FF33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5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92888"/>
            <a:ext cx="9144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CC3F7-5CE1-404A-BD21-C9BC08564B1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6305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08812-AA68-43C1-8A5B-D0268D37FC3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450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05588" y="404813"/>
            <a:ext cx="2070100" cy="60483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95288" y="404813"/>
            <a:ext cx="6057900" cy="60483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32363-1140-4F4F-82E6-39C854DA871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4900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7848600" cy="6223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95288" y="1195388"/>
            <a:ext cx="8280400" cy="5257800"/>
          </a:xfrm>
          <a:prstGeom prst="rect">
            <a:avLst/>
          </a:prstGeo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0188"/>
            <a:ext cx="9144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643623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4"/>
          <p:cNvGrpSpPr>
            <a:grpSpLocks/>
          </p:cNvGrpSpPr>
          <p:nvPr userDrawn="1"/>
        </p:nvGrpSpPr>
        <p:grpSpPr bwMode="auto">
          <a:xfrm>
            <a:off x="25400" y="5805488"/>
            <a:ext cx="731838" cy="719137"/>
            <a:chOff x="68153" y="5584181"/>
            <a:chExt cx="906484" cy="919391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68153" y="5584181"/>
              <a:ext cx="906484" cy="919391"/>
              <a:chOff x="5062" y="3475"/>
              <a:chExt cx="629" cy="634"/>
            </a:xfrm>
          </p:grpSpPr>
          <p:graphicFrame>
            <p:nvGraphicFramePr>
              <p:cNvPr id="7" name="Object 4"/>
              <p:cNvGraphicFramePr>
                <a:graphicFrameLocks noChangeAspect="1"/>
              </p:cNvGraphicFramePr>
              <p:nvPr/>
            </p:nvGraphicFramePr>
            <p:xfrm>
              <a:off x="5062" y="3475"/>
              <a:ext cx="629" cy="63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5" r:id="rId3" imgW="1209524" imgH="1028844" progId="">
                      <p:embed/>
                    </p:oleObj>
                  </mc:Choice>
                  <mc:Fallback>
                    <p:oleObj r:id="rId3" imgW="1209524" imgH="1028844" progId="">
                      <p:embed/>
                      <p:pic>
                        <p:nvPicPr>
                          <p:cNvPr id="7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62" y="3475"/>
                            <a:ext cx="629" cy="63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5087" y="3878"/>
                <a:ext cx="580" cy="193"/>
              </a:xfrm>
              <a:prstGeom prst="rect">
                <a:avLst/>
              </a:prstGeom>
              <a:solidFill>
                <a:srgbClr val="F08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zh-TW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36976" y="6176813"/>
              <a:ext cx="762940" cy="204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itchFamily="16" charset="0"/>
                  <a:ea typeface="新細明體" pitchFamily="16" charset="-12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itchFamily="16" charset="0"/>
                  <a:ea typeface="新細明體" pitchFamily="16" charset="-12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itchFamily="16" charset="0"/>
                  <a:ea typeface="新細明體" pitchFamily="16" charset="-12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itchFamily="16" charset="0"/>
                  <a:ea typeface="新細明體" pitchFamily="16" charset="-12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itchFamily="16" charset="0"/>
                  <a:ea typeface="新細明體" pitchFamily="16" charset="-120"/>
                </a:defRPr>
              </a:lvl5pPr>
              <a:lvl6pPr marL="25146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itchFamily="16" charset="0"/>
                  <a:ea typeface="新細明體" pitchFamily="16" charset="-120"/>
                </a:defRPr>
              </a:lvl6pPr>
              <a:lvl7pPr marL="29718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itchFamily="16" charset="0"/>
                  <a:ea typeface="新細明體" pitchFamily="16" charset="-120"/>
                </a:defRPr>
              </a:lvl7pPr>
              <a:lvl8pPr marL="34290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itchFamily="16" charset="0"/>
                  <a:ea typeface="新細明體" pitchFamily="16" charset="-120"/>
                </a:defRPr>
              </a:lvl8pPr>
              <a:lvl9pPr marL="3886200" indent="-228600"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pitchFamily="16" charset="0"/>
                  <a:ea typeface="新細明體" pitchFamily="16" charset="-120"/>
                </a:defRPr>
              </a:lvl9pPr>
            </a:lstStyle>
            <a:p>
              <a:pPr algn="ctr">
                <a:lnSpc>
                  <a:spcPct val="95000"/>
                </a:lnSpc>
                <a:defRPr/>
              </a:pPr>
              <a:r>
                <a:rPr lang="zh-TW" altLang="en-US" sz="11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標楷體" pitchFamily="65" charset="-120"/>
                </a:rPr>
                <a:t>安全第一</a:t>
              </a:r>
            </a:p>
          </p:txBody>
        </p:sp>
      </p:grpSp>
      <p:sp>
        <p:nvSpPr>
          <p:cNvPr id="17" name="標題 1"/>
          <p:cNvSpPr>
            <a:spLocks noGrp="1"/>
          </p:cNvSpPr>
          <p:nvPr>
            <p:ph type="title"/>
          </p:nvPr>
        </p:nvSpPr>
        <p:spPr>
          <a:xfrm>
            <a:off x="190399" y="264234"/>
            <a:ext cx="8748000" cy="633600"/>
          </a:xfrm>
          <a:prstGeom prst="rect">
            <a:avLst/>
          </a:prstGeom>
        </p:spPr>
        <p:txBody>
          <a:bodyPr anchor="ctr" anchorCtr="0"/>
          <a:lstStyle>
            <a:lvl1pPr algn="l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635375" y="6530975"/>
            <a:ext cx="1873250" cy="323850"/>
          </a:xfrm>
          <a:prstGeom prst="rect">
            <a:avLst/>
          </a:prstGeo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  <a:ea typeface="新細明體" charset="-120"/>
                <a:cs typeface="Times New Roman" pitchFamily="18" charset="0"/>
              </a:defRPr>
            </a:lvl1pPr>
          </a:lstStyle>
          <a:p>
            <a:pPr>
              <a:defRPr/>
            </a:pPr>
            <a:fld id="{4A1E0C4F-72BD-4AE6-B24B-A012BD093ED8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45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 flipV="1">
            <a:off x="457200" y="2895600"/>
            <a:ext cx="8305800" cy="76200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6597650"/>
            <a:ext cx="9144000" cy="287338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0800" bIns="1080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6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信譽、誠信、合群</a:t>
            </a:r>
            <a:r>
              <a:rPr kumimoji="1" lang="zh-TW" altLang="en-US" sz="16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標楷體" pitchFamily="65" charset="-120"/>
              </a:rPr>
              <a:t>、</a:t>
            </a:r>
            <a:r>
              <a:rPr kumimoji="1" lang="zh-TW" altLang="en-US" sz="16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準時、精確、整潔</a:t>
            </a:r>
          </a:p>
        </p:txBody>
      </p:sp>
      <p:pic>
        <p:nvPicPr>
          <p:cNvPr id="6" name="Picture 7" descr="logo042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5288"/>
            <a:ext cx="18383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0" y="268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4421188" y="3236913"/>
            <a:ext cx="301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>
                <a:solidFill>
                  <a:srgbClr val="000000"/>
                </a:solidFill>
                <a:latin typeface="新細明體" charset="-120"/>
              </a:rPr>
              <a:t>  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0" y="268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4421188" y="3236913"/>
            <a:ext cx="301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>
                <a:solidFill>
                  <a:srgbClr val="000000"/>
                </a:solidFill>
                <a:latin typeface="新細明體" charset="-120"/>
              </a:rPr>
              <a:t>  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739900"/>
            <a:ext cx="8305800" cy="1143000"/>
          </a:xfrm>
          <a:gradFill rotWithShape="0">
            <a:gsLst>
              <a:gs pos="0">
                <a:srgbClr val="99FF33"/>
              </a:gs>
              <a:gs pos="100000">
                <a:srgbClr val="99FF33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 wrap="none" lIns="91440" tIns="45720" rIns="91440" bIns="45720"/>
          <a:lstStyle>
            <a:lvl1pPr>
              <a:defRPr sz="6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8305800" cy="1143000"/>
          </a:xfrm>
          <a:gradFill rotWithShape="0">
            <a:gsLst>
              <a:gs pos="0">
                <a:srgbClr val="99FF33"/>
              </a:gs>
              <a:gs pos="100000">
                <a:srgbClr val="99FF33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5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92888"/>
            <a:ext cx="9144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FEE0F-398E-41C0-A17D-6DDA897F76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681" y="133673"/>
            <a:ext cx="6170704" cy="104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101363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F651D-B1CF-457A-9506-BDF8A007F6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7307093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A53B8-9302-4429-8F78-C9136ADAD4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1366029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95288" y="1195388"/>
            <a:ext cx="4064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1688" y="1195388"/>
            <a:ext cx="4064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63182-4519-47AC-B14B-28F147AFA3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3304840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A35BB-5616-43D2-85B8-6A8090DD6A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7473436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939FC-590F-47F9-AB28-0A74B424FE1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0249448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1FE1A-848E-43E1-AEA3-DA994707FD3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1616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F27AF-1A84-4EDF-8337-361B3DB612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1882794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29499-E549-48F8-9C8E-515BE63B31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4838011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3CFE-84FB-4139-A97E-9222D1E426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9782106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7A743-5662-4609-A668-DA890A240F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9166204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05588" y="404813"/>
            <a:ext cx="2070100" cy="60483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95288" y="404813"/>
            <a:ext cx="6057900" cy="60483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CF2E5-796E-4E60-8D60-57FBF80FE9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0823762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162" y="136526"/>
            <a:ext cx="616902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 userDrawn="1"/>
        </p:nvSpPr>
        <p:spPr bwMode="auto">
          <a:xfrm flipV="1">
            <a:off x="457200" y="2895600"/>
            <a:ext cx="8305800" cy="76200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6597650"/>
            <a:ext cx="9144000" cy="287338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0800" bIns="1080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6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信譽、誠信、合群</a:t>
            </a:r>
            <a:r>
              <a:rPr kumimoji="1" lang="zh-TW" altLang="en-US" sz="16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標楷體" pitchFamily="65" charset="-120"/>
              </a:rPr>
              <a:t>、</a:t>
            </a:r>
            <a:r>
              <a:rPr kumimoji="1" lang="zh-TW" altLang="en-US" sz="16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準時、精確、整潔</a:t>
            </a:r>
          </a:p>
        </p:txBody>
      </p:sp>
      <p:pic>
        <p:nvPicPr>
          <p:cNvPr id="6" name="Picture 7" descr="logo042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5288"/>
            <a:ext cx="18383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0" y="268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4421188" y="3236913"/>
            <a:ext cx="301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>
                <a:solidFill>
                  <a:srgbClr val="000000"/>
                </a:solidFill>
                <a:latin typeface="新細明體" charset="-120"/>
              </a:rPr>
              <a:t>  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0" y="268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4421188" y="3236913"/>
            <a:ext cx="301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>
                <a:solidFill>
                  <a:srgbClr val="000000"/>
                </a:solidFill>
                <a:latin typeface="新細明體" charset="-120"/>
              </a:rPr>
              <a:t>  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739900"/>
            <a:ext cx="8305800" cy="1143000"/>
          </a:xfrm>
          <a:gradFill rotWithShape="0">
            <a:gsLst>
              <a:gs pos="0">
                <a:srgbClr val="99FF33"/>
              </a:gs>
              <a:gs pos="100000">
                <a:srgbClr val="99FF33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 wrap="none" lIns="91440" tIns="45720" rIns="91440" bIns="45720"/>
          <a:lstStyle>
            <a:lvl1pPr>
              <a:defRPr sz="6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8305800" cy="1143000"/>
          </a:xfrm>
          <a:gradFill rotWithShape="0">
            <a:gsLst>
              <a:gs pos="0">
                <a:srgbClr val="99FF33"/>
              </a:gs>
              <a:gs pos="100000">
                <a:srgbClr val="99FF33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5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92888"/>
            <a:ext cx="9144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FEE0F-398E-41C0-A17D-6DDA897F76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828354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F651D-B1CF-457A-9506-BDF8A007F6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4355562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A53B8-9302-4429-8F78-C9136ADAD4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1070388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95288" y="1195388"/>
            <a:ext cx="4064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1688" y="1195388"/>
            <a:ext cx="4064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63182-4519-47AC-B14B-28F147AFA3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2265266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A35BB-5616-43D2-85B8-6A8090DD6A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9167482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6D8AC-37F9-43E1-B643-F8B91A6F67B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7369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939FC-590F-47F9-AB28-0A74B424FE1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2908661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F27AF-1A84-4EDF-8337-361B3DB612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4490511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29499-E549-48F8-9C8E-515BE63B31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1039413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3CFE-84FB-4139-A97E-9222D1E426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0882215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7A743-5662-4609-A668-DA890A240F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7640504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05588" y="404813"/>
            <a:ext cx="2070100" cy="60483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95288" y="404813"/>
            <a:ext cx="6057900" cy="60483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CF2E5-796E-4E60-8D60-57FBF80FE9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7028973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95288" y="1195388"/>
            <a:ext cx="4064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1688" y="1195388"/>
            <a:ext cx="4064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1D272-81E8-43C7-B83B-95DA2D64EB3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188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85444-0F7B-443E-9F93-9F0137E41EA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0295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9F085-E11B-4BEA-8694-3826B12EF2D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1739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23E67-CCCE-4736-A94E-0DC76FE73C0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0880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E75FF-F985-4BEF-8B02-86127A7E90F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5433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D03C3-80AB-45E0-BD93-4625FBA93E2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1840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04813"/>
            <a:ext cx="78486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flipV="1">
            <a:off x="395288" y="1052513"/>
            <a:ext cx="8208962" cy="69850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tIns="10800" bIns="108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z="1600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5388"/>
            <a:ext cx="8280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0800" bIns="1080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6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標楷體" pitchFamily="65" charset="-120"/>
              </a:rPr>
              <a:t>信譽、誠信、合群、準時、精確、整潔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80188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ea typeface="標楷體" pitchFamily="65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FE6A14-60C9-43DB-BE86-95BD33802198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  <p:pic>
        <p:nvPicPr>
          <p:cNvPr id="1031" name="Picture 7" descr="logo042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80963"/>
            <a:ext cx="12588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8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q"/>
        <a:defRPr kumimoji="1" sz="3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ü"/>
        <a:defRPr kumimoji="1" sz="2600" b="1">
          <a:solidFill>
            <a:srgbClr val="0000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kumimoji="1" sz="2400">
          <a:solidFill>
            <a:srgbClr val="800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Char char="•"/>
        <a:defRPr kumimoji="1" sz="2000">
          <a:solidFill>
            <a:srgbClr val="0099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04813"/>
            <a:ext cx="78486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flipV="1">
            <a:off x="395288" y="1052513"/>
            <a:ext cx="8208962" cy="69850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tIns="10800" bIns="108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z="1600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5388"/>
            <a:ext cx="8280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0800" bIns="1080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6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標楷體" pitchFamily="65" charset="-120"/>
              </a:rPr>
              <a:t>信譽、誠信、合群、準時、精確、整潔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80188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n-lt"/>
                <a:ea typeface="標楷體" pitchFamily="65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D437A7-33B2-48D6-9948-91CF8047660F}" type="slidenum">
              <a:rPr kumimoji="1"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/>
          </a:p>
        </p:txBody>
      </p:sp>
      <p:pic>
        <p:nvPicPr>
          <p:cNvPr id="6151" name="Picture 7" descr="logo042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80963"/>
            <a:ext cx="12588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22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random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q"/>
        <a:defRPr kumimoji="1" sz="3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ü"/>
        <a:defRPr kumimoji="1" sz="2600" b="1">
          <a:solidFill>
            <a:srgbClr val="0000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kumimoji="1" sz="2400">
          <a:solidFill>
            <a:srgbClr val="800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Char char="•"/>
        <a:defRPr kumimoji="1" sz="2000">
          <a:solidFill>
            <a:srgbClr val="0099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04813"/>
            <a:ext cx="78486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flipV="1">
            <a:off x="395288" y="1052513"/>
            <a:ext cx="8208962" cy="69850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tIns="10800" bIns="108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z="1600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5388"/>
            <a:ext cx="8280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0800" bIns="1080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6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標楷體" pitchFamily="65" charset="-120"/>
              </a:rPr>
              <a:t>信譽、誠信、合群、準時、精確、整潔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80188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n-lt"/>
                <a:ea typeface="標楷體" pitchFamily="65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D437A7-33B2-48D6-9948-91CF8047660F}" type="slidenum">
              <a:rPr kumimoji="1"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/>
          </a:p>
        </p:txBody>
      </p:sp>
      <p:pic>
        <p:nvPicPr>
          <p:cNvPr id="6151" name="Picture 7" descr="logo0420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80963"/>
            <a:ext cx="12588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49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>
    <p:random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q"/>
        <a:defRPr kumimoji="1" sz="3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ü"/>
        <a:defRPr kumimoji="1" sz="2600" b="1">
          <a:solidFill>
            <a:srgbClr val="0000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kumimoji="1" sz="2400">
          <a:solidFill>
            <a:srgbClr val="800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Char char="•"/>
        <a:defRPr kumimoji="1" sz="2000">
          <a:solidFill>
            <a:srgbClr val="0099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hyperlink" Target="http://cst-www.nrl.navy.mil/lattice/struk/a_h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568" y="5949280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600" dirty="0">
                <a:latin typeface="+mn-ea"/>
                <a:cs typeface="Arial" panose="020B0604020202020204" pitchFamily="34" charset="0"/>
              </a:rPr>
              <a:t>108 Lane 460, </a:t>
            </a:r>
            <a:r>
              <a:rPr lang="en-US" altLang="zh-TW" sz="1600" dirty="0" err="1">
                <a:latin typeface="+mn-ea"/>
                <a:cs typeface="Arial" panose="020B0604020202020204" pitchFamily="34" charset="0"/>
              </a:rPr>
              <a:t>Nansi</a:t>
            </a:r>
            <a:r>
              <a:rPr lang="en-US" altLang="zh-TW" sz="1600" dirty="0">
                <a:latin typeface="+mn-ea"/>
                <a:cs typeface="Arial" panose="020B0604020202020204" pitchFamily="34" charset="0"/>
              </a:rPr>
              <a:t> section 2, </a:t>
            </a:r>
            <a:r>
              <a:rPr lang="en-US" altLang="zh-TW" sz="1600" dirty="0" err="1">
                <a:latin typeface="+mn-ea"/>
                <a:cs typeface="Arial" panose="020B0604020202020204" pitchFamily="34" charset="0"/>
              </a:rPr>
              <a:t>Zhongfeng</a:t>
            </a:r>
            <a:r>
              <a:rPr lang="en-US" altLang="zh-TW" sz="1600" dirty="0">
                <a:latin typeface="+mn-ea"/>
                <a:cs typeface="Arial" panose="020B0604020202020204" pitchFamily="34" charset="0"/>
              </a:rPr>
              <a:t> Rd., </a:t>
            </a:r>
            <a:r>
              <a:rPr lang="en-US" altLang="zh-TW" sz="1600" dirty="0" err="1">
                <a:latin typeface="+mn-ea"/>
                <a:cs typeface="Arial" panose="020B0604020202020204" pitchFamily="34" charset="0"/>
              </a:rPr>
              <a:t>Pingzhen</a:t>
            </a:r>
            <a:r>
              <a:rPr lang="en-US" altLang="zh-TW" sz="1600" dirty="0">
                <a:latin typeface="+mn-ea"/>
                <a:cs typeface="Arial" panose="020B0604020202020204" pitchFamily="34" charset="0"/>
              </a:rPr>
              <a:t>, </a:t>
            </a:r>
            <a:r>
              <a:rPr lang="en-US" altLang="zh-TW" sz="1600" dirty="0" err="1">
                <a:latin typeface="+mn-ea"/>
                <a:cs typeface="Arial" panose="020B0604020202020204" pitchFamily="34" charset="0"/>
              </a:rPr>
              <a:t>Taoyuan</a:t>
            </a:r>
            <a:r>
              <a:rPr lang="en-US" altLang="zh-TW" sz="1600" dirty="0">
                <a:latin typeface="+mn-ea"/>
                <a:cs typeface="Arial" panose="020B0604020202020204" pitchFamily="34" charset="0"/>
              </a:rPr>
              <a:t>, 32472 Taiwan.</a:t>
            </a:r>
            <a:endParaRPr lang="zh-TW" altLang="en-US" sz="1600" dirty="0">
              <a:latin typeface="+mn-ea"/>
              <a:cs typeface="Arial" panose="020B0604020202020204" pitchFamily="34" charset="0"/>
            </a:endParaRPr>
          </a:p>
        </p:txBody>
      </p:sp>
      <p:pic>
        <p:nvPicPr>
          <p:cNvPr id="12" name="圖片 5">
            <a:extLst>
              <a:ext uri="{FF2B5EF4-FFF2-40B4-BE49-F238E27FC236}">
                <a16:creationId xmlns:a16="http://schemas.microsoft.com/office/drawing/2014/main" id="{13AF6713-AF09-2B49-81F1-FECD33360B07}"/>
              </a:ext>
            </a:extLst>
          </p:cNvPr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 rot="600000">
            <a:off x="7619007" y="423240"/>
            <a:ext cx="70929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1844" y="1258154"/>
            <a:ext cx="7604328" cy="123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A1B357-A8CD-0C46-90B7-EB850A5619E8}"/>
              </a:ext>
            </a:extLst>
          </p:cNvPr>
          <p:cNvPicPr/>
          <p:nvPr/>
        </p:nvPicPr>
        <p:blipFill>
          <a:blip r:embed="rId4" cstate="print">
            <a:alphaModFix amt="35000"/>
          </a:blip>
          <a:srcRect/>
          <a:stretch>
            <a:fillRect/>
          </a:stretch>
        </p:blipFill>
        <p:spPr bwMode="auto">
          <a:xfrm>
            <a:off x="181817" y="2648716"/>
            <a:ext cx="2110105" cy="1690370"/>
          </a:xfrm>
          <a:prstGeom prst="rect">
            <a:avLst/>
          </a:prstGeom>
          <a:noFill/>
        </p:spPr>
      </p:pic>
      <p:pic>
        <p:nvPicPr>
          <p:cNvPr id="14" name="Picture 13" descr="A picture containing light, outdoor, traffic, table&#10;&#10;Description automatically generated">
            <a:extLst>
              <a:ext uri="{FF2B5EF4-FFF2-40B4-BE49-F238E27FC236}">
                <a16:creationId xmlns:a16="http://schemas.microsoft.com/office/drawing/2014/main" id="{E98D1003-1E62-494C-B6E0-9A3125EAA4C7}"/>
              </a:ext>
            </a:extLst>
          </p:cNvPr>
          <p:cNvPicPr/>
          <p:nvPr/>
        </p:nvPicPr>
        <p:blipFill>
          <a:blip r:embed="rId5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50" y="3736535"/>
            <a:ext cx="2560955" cy="19208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2F7697F-C884-B64D-9036-D2891CA7D65F}"/>
              </a:ext>
            </a:extLst>
          </p:cNvPr>
          <p:cNvGrpSpPr/>
          <p:nvPr/>
        </p:nvGrpSpPr>
        <p:grpSpPr bwMode="auto">
          <a:xfrm>
            <a:off x="2936874" y="3095302"/>
            <a:ext cx="3270251" cy="2534921"/>
            <a:chOff x="0" y="0"/>
            <a:chExt cx="4781" cy="3134"/>
          </a:xfrm>
        </p:grpSpPr>
        <p:sp>
          <p:nvSpPr>
            <p:cNvPr id="8" name="AutoShape 29">
              <a:extLst>
                <a:ext uri="{FF2B5EF4-FFF2-40B4-BE49-F238E27FC236}">
                  <a16:creationId xmlns:a16="http://schemas.microsoft.com/office/drawing/2014/main" id="{06DBF7B7-88ED-7849-B5A2-36A676008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8"/>
              <a:ext cx="1645" cy="2976"/>
            </a:xfrm>
            <a:prstGeom prst="curvedRightArrow">
              <a:avLst>
                <a:gd name="adj1" fmla="val 32851"/>
                <a:gd name="adj2" fmla="val 65702"/>
                <a:gd name="adj3" fmla="val 33333"/>
              </a:avLst>
            </a:prstGeom>
            <a:solidFill>
              <a:srgbClr val="00B0F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AutoShape 30">
              <a:extLst>
                <a:ext uri="{FF2B5EF4-FFF2-40B4-BE49-F238E27FC236}">
                  <a16:creationId xmlns:a16="http://schemas.microsoft.com/office/drawing/2014/main" id="{5A3D9569-C9F1-1347-96C6-26AABCA0750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136" y="0"/>
              <a:ext cx="1645" cy="2976"/>
            </a:xfrm>
            <a:prstGeom prst="curvedRightArrow">
              <a:avLst>
                <a:gd name="adj1" fmla="val 33897"/>
                <a:gd name="adj2" fmla="val 67793"/>
                <a:gd name="adj3" fmla="val 33333"/>
              </a:avLst>
            </a:prstGeom>
            <a:solidFill>
              <a:srgbClr val="00B0F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AutoShape 31">
              <a:extLst>
                <a:ext uri="{FF2B5EF4-FFF2-40B4-BE49-F238E27FC236}">
                  <a16:creationId xmlns:a16="http://schemas.microsoft.com/office/drawing/2014/main" id="{ED9F27B0-B11F-C547-A556-F2156E91A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408"/>
              <a:ext cx="3204" cy="2418"/>
            </a:xfrm>
            <a:prstGeom prst="diamond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4E6128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4B676CB-2A6D-FC4A-B402-AAE8A195F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" y="909"/>
              <a:ext cx="2005" cy="1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45720" rIns="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zh-TW" sz="2200" b="1" kern="1200" dirty="0">
                  <a:solidFill>
                    <a:srgbClr val="4F6228"/>
                  </a:solidFill>
                  <a:effectLst/>
                  <a:latin typeface="Times New Roman" panose="02020603050405020304" pitchFamily="18" charset="0"/>
                  <a:ea typeface="PingFang TC" panose="020B0400000000000000" pitchFamily="34" charset="-120"/>
                  <a:cs typeface="PingFang TC" panose="020B0400000000000000" pitchFamily="34" charset="-120"/>
                </a:rPr>
                <a:t>衛星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MingLiU" panose="02020500000000000000" pitchFamily="18" charset="-12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200" b="1" kern="1200" dirty="0">
                  <a:solidFill>
                    <a:srgbClr val="4F622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PMingLiU" panose="02020500000000000000" pitchFamily="18" charset="-120"/>
                </a:rPr>
                <a:t>6G</a:t>
              </a:r>
              <a:r>
                <a:rPr lang="en-US" sz="2200" b="1" kern="1200" dirty="0">
                  <a:solidFill>
                    <a:srgbClr val="4F6228"/>
                  </a:solidFill>
                  <a:effectLst/>
                  <a:latin typeface="DFKai-SB"/>
                  <a:ea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zh-TW" sz="2200" b="1" kern="1200" dirty="0">
                  <a:solidFill>
                    <a:srgbClr val="4F6228"/>
                  </a:solidFill>
                  <a:effectLst/>
                  <a:latin typeface="Times New Roman" panose="02020603050405020304" pitchFamily="18" charset="0"/>
                  <a:ea typeface="PingFang TC" panose="020B0400000000000000" pitchFamily="34" charset="-120"/>
                  <a:cs typeface="PingFang TC" panose="020B0400000000000000" pitchFamily="34" charset="-120"/>
                </a:rPr>
                <a:t>通訊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MingLiU" panose="02020500000000000000" pitchFamily="18" charset="-12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zh-TW" sz="2200" b="1" kern="1200" dirty="0">
                  <a:solidFill>
                    <a:srgbClr val="4F6228"/>
                  </a:solidFill>
                  <a:effectLst/>
                  <a:latin typeface="Times New Roman" panose="02020603050405020304" pitchFamily="18" charset="0"/>
                  <a:ea typeface="PingFang TC" panose="020B0400000000000000" pitchFamily="34" charset="-120"/>
                  <a:cs typeface="PingFang TC" panose="020B0400000000000000" pitchFamily="34" charset="-120"/>
                </a:rPr>
                <a:t>電力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MingLiU" panose="02020500000000000000" pitchFamily="18" charset="-12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AAB1DC5-9E6C-434C-BEA3-C1A9AFF7B87E}"/>
              </a:ext>
            </a:extLst>
          </p:cNvPr>
          <p:cNvSpPr>
            <a:spLocks/>
          </p:cNvSpPr>
          <p:nvPr/>
        </p:nvSpPr>
        <p:spPr bwMode="auto">
          <a:xfrm>
            <a:off x="3886280" y="3949690"/>
            <a:ext cx="5075902" cy="199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r">
              <a:spcBef>
                <a:spcPts val="600"/>
              </a:spcBef>
              <a:spcAft>
                <a:spcPts val="600"/>
              </a:spcAft>
            </a:pPr>
            <a:r>
              <a:rPr lang="zh-TW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FKai-SB"/>
                <a:cs typeface="Microsoft JhengHei" panose="020B0604030504040204" pitchFamily="34" charset="-120"/>
              </a:rPr>
              <a:t>太空電力基板</a:t>
            </a:r>
            <a:endParaRPr lang="en-US" sz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PMingLiU" panose="02020500000000000000" pitchFamily="18" charset="-120"/>
            </a:endParaRPr>
          </a:p>
          <a:p>
            <a:pPr marL="0" marR="0" algn="r">
              <a:spcBef>
                <a:spcPts val="600"/>
              </a:spcBef>
              <a:spcAft>
                <a:spcPts val="600"/>
              </a:spcAft>
            </a:pPr>
            <a:r>
              <a:rPr lang="zh-TW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FKai-SB"/>
                <a:cs typeface="Microsoft JhengHei" panose="020B0604030504040204" pitchFamily="34" charset="-120"/>
              </a:rPr>
              <a:t>高效光電晶片</a:t>
            </a:r>
            <a:endParaRPr lang="en-US" altLang="zh-TW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DFKai-SB"/>
              <a:cs typeface="Microsoft JhengHei" panose="020B0604030504040204" pitchFamily="34" charset="-120"/>
            </a:endParaRPr>
          </a:p>
          <a:p>
            <a:pPr marL="0" marR="0" algn="r">
              <a:spcBef>
                <a:spcPts val="600"/>
              </a:spcBef>
              <a:spcAft>
                <a:spcPts val="600"/>
              </a:spcAft>
            </a:pPr>
            <a:r>
              <a:rPr lang="zh-TW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FKai-SB"/>
                <a:cs typeface="Microsoft JhengHei" panose="020B0604030504040204" pitchFamily="34" charset="-120"/>
              </a:rPr>
              <a:t>人造衛星電力系統</a:t>
            </a:r>
            <a:endParaRPr lang="en-US" sz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PMingLiU" panose="02020500000000000000" pitchFamily="18" charset="-120"/>
            </a:endParaRPr>
          </a:p>
          <a:p>
            <a:pPr marL="0" marR="0" algn="r">
              <a:spcBef>
                <a:spcPts val="600"/>
              </a:spcBef>
              <a:spcAft>
                <a:spcPts val="600"/>
              </a:spcAft>
            </a:pPr>
            <a:r>
              <a:rPr lang="zh-TW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FKai-SB"/>
                <a:cs typeface="Microsoft JhengHei" panose="020B0604030504040204" pitchFamily="34" charset="-120"/>
              </a:rPr>
              <a:t>具高純度低缺陷之特性</a:t>
            </a:r>
            <a:endParaRPr lang="en-US" sz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PMingLiU" panose="02020500000000000000" pitchFamily="18" charset="-120"/>
            </a:endParaRPr>
          </a:p>
          <a:p>
            <a:pPr marL="0" marR="0" indent="3968750" algn="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DFKai-SB"/>
                <a:ea typeface="Times New Roman" panose="02020603050405020304" pitchFamily="18" charset="0"/>
                <a:cs typeface="Microsoft JhengHei" panose="020B0604030504040204" pitchFamily="34" charset="-120"/>
              </a:rPr>
              <a:t> </a:t>
            </a:r>
            <a:endParaRPr lang="en-US" sz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PMingLiU" panose="02020500000000000000" pitchFamily="18" charset="-120"/>
            </a:endParaRPr>
          </a:p>
          <a:p>
            <a:pPr marL="0" marR="0" indent="3968750" algn="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DFKai-SB"/>
                <a:ea typeface="Times New Roman" panose="02020603050405020304" pitchFamily="18" charset="0"/>
                <a:cs typeface="Microsoft JhengHei" panose="020B0604030504040204" pitchFamily="34" charset="-120"/>
              </a:rPr>
              <a:t> </a:t>
            </a:r>
            <a:endParaRPr lang="en-US" sz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PMingLiU" panose="02020500000000000000" pitchFamily="18" charset="-12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DFKai-SB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PMingLiU" panose="02020500000000000000" pitchFamily="18" charset="-120"/>
            </a:endParaRPr>
          </a:p>
          <a:p>
            <a:pPr marL="0" marR="0" indent="3968750" algn="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DFKai-SB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205289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1475656" y="260648"/>
            <a:ext cx="51125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TaiCrystal</a:t>
            </a:r>
            <a:r>
              <a:rPr lang="en-US" sz="2800" b="1" dirty="0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Ingot Grinder</a:t>
            </a:r>
          </a:p>
        </p:txBody>
      </p:sp>
      <p:pic>
        <p:nvPicPr>
          <p:cNvPr id="2334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943101"/>
            <a:ext cx="4738688" cy="31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0353181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1257300" y="260648"/>
            <a:ext cx="5310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TaiCrystal</a:t>
            </a:r>
            <a:r>
              <a:rPr lang="en-US" sz="2800" b="1" dirty="0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Wafer Slicer</a:t>
            </a:r>
          </a:p>
        </p:txBody>
      </p:sp>
      <p:pic>
        <p:nvPicPr>
          <p:cNvPr id="2314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828801"/>
            <a:ext cx="5310188" cy="356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780350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1259632" y="332656"/>
            <a:ext cx="49685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TaiCrystal</a:t>
            </a:r>
            <a:r>
              <a:rPr lang="en-US" sz="2800" b="1" dirty="0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Wafer Grinder</a:t>
            </a:r>
          </a:p>
        </p:txBody>
      </p:sp>
      <p:pic>
        <p:nvPicPr>
          <p:cNvPr id="2324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85951"/>
            <a:ext cx="5538788" cy="371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105977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2457450"/>
            <a:ext cx="6572250" cy="2343150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latin typeface="Arial Black" pitchFamily="34" charset="0"/>
              </a:rPr>
              <a:t>Germanium Single Crystal Ingots </a:t>
            </a:r>
            <a:br>
              <a:rPr lang="en-US" sz="2700" dirty="0">
                <a:latin typeface="Arial Black" pitchFamily="34" charset="0"/>
              </a:rPr>
            </a:br>
            <a:br>
              <a:rPr lang="en-US" sz="2700" dirty="0">
                <a:latin typeface="Arial Black" pitchFamily="34" charset="0"/>
              </a:rPr>
            </a:br>
            <a:r>
              <a:rPr lang="en-US" sz="2700" dirty="0">
                <a:latin typeface="Arial Black" pitchFamily="34" charset="0"/>
              </a:rPr>
              <a:t>Space Power Wafers</a:t>
            </a:r>
            <a:br>
              <a:rPr lang="en-US" sz="2700" dirty="0">
                <a:latin typeface="Arial Black" pitchFamily="34" charset="0"/>
              </a:rPr>
            </a:br>
            <a:br>
              <a:rPr lang="en-US" sz="2700" dirty="0">
                <a:latin typeface="Arial Black" pitchFamily="34" charset="0"/>
              </a:rPr>
            </a:br>
            <a:r>
              <a:rPr lang="en-US" sz="2700" dirty="0">
                <a:latin typeface="Arial Black" pitchFamily="34" charset="0"/>
              </a:rPr>
              <a:t>Space Solar Cells</a:t>
            </a:r>
            <a:br>
              <a:rPr lang="en-US" sz="2700" dirty="0">
                <a:latin typeface="Arial Black" pitchFamily="34" charset="0"/>
              </a:rPr>
            </a:br>
            <a:br>
              <a:rPr lang="en-US" sz="2700" dirty="0">
                <a:latin typeface="Arial Black" pitchFamily="34" charset="0"/>
              </a:rPr>
            </a:br>
            <a:r>
              <a:rPr lang="en-US" sz="2700" dirty="0">
                <a:latin typeface="Arial Black" pitchFamily="34" charset="0"/>
              </a:rPr>
              <a:t>Space Solar Modules</a:t>
            </a:r>
            <a:br>
              <a:rPr lang="en-US" sz="2700" dirty="0">
                <a:latin typeface="Arial Black" pitchFamily="34" charset="0"/>
              </a:rPr>
            </a:br>
            <a:br>
              <a:rPr lang="en-US" sz="2700" dirty="0">
                <a:latin typeface="Arial Black" pitchFamily="34" charset="0"/>
              </a:rPr>
            </a:br>
            <a:r>
              <a:rPr lang="en-US" sz="2700" dirty="0">
                <a:latin typeface="Arial Black" pitchFamily="34" charset="0"/>
              </a:rPr>
              <a:t>PV Systems</a:t>
            </a:r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323528" y="476672"/>
            <a:ext cx="79928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TaiCrystal</a:t>
            </a:r>
            <a:r>
              <a:rPr lang="en-US" sz="2800" b="1" dirty="0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International Products and Business</a:t>
            </a:r>
          </a:p>
        </p:txBody>
      </p:sp>
    </p:spTree>
    <p:extLst>
      <p:ext uri="{BB962C8B-B14F-4D97-AF65-F5344CB8AC3E}">
        <p14:creationId xmlns:p14="http://schemas.microsoft.com/office/powerpoint/2010/main" val="57058810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Text Box 3"/>
          <p:cNvSpPr txBox="1">
            <a:spLocks noChangeArrowheads="1"/>
          </p:cNvSpPr>
          <p:nvPr/>
        </p:nvSpPr>
        <p:spPr bwMode="auto">
          <a:xfrm>
            <a:off x="1907704" y="260648"/>
            <a:ext cx="2010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Production</a:t>
            </a: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1428750" y="2362201"/>
            <a:ext cx="63436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500" b="1">
                <a:latin typeface="Arial Black" pitchFamily="34" charset="0"/>
              </a:rPr>
              <a:t>Ingots: 4” 1000 kg, 6” 500 kg</a:t>
            </a:r>
          </a:p>
          <a:p>
            <a:pPr>
              <a:buFontTx/>
              <a:buChar char="•"/>
            </a:pPr>
            <a:endParaRPr lang="en-US" sz="1500" b="1">
              <a:latin typeface="Arial Black" pitchFamily="34" charset="0"/>
            </a:endParaRPr>
          </a:p>
          <a:p>
            <a:pPr>
              <a:buFontTx/>
              <a:buChar char="•"/>
            </a:pPr>
            <a:r>
              <a:rPr lang="en-US" sz="1500" b="1">
                <a:latin typeface="Arial Black" pitchFamily="34" charset="0"/>
              </a:rPr>
              <a:t>Wafers: EPI ready 4” 120,000</a:t>
            </a:r>
          </a:p>
          <a:p>
            <a:pPr>
              <a:buFontTx/>
              <a:buChar char="•"/>
            </a:pPr>
            <a:endParaRPr lang="en-US" sz="1500" b="1">
              <a:latin typeface="Arial Black" pitchFamily="34" charset="0"/>
            </a:endParaRPr>
          </a:p>
          <a:p>
            <a:pPr>
              <a:buFontTx/>
              <a:buChar char="•"/>
            </a:pPr>
            <a:r>
              <a:rPr lang="en-US" sz="1500" b="1">
                <a:latin typeface="Arial Black" pitchFamily="34" charset="0"/>
              </a:rPr>
              <a:t>Submounts: </a:t>
            </a:r>
          </a:p>
          <a:p>
            <a:pPr lvl="1">
              <a:buFontTx/>
              <a:buChar char="•"/>
            </a:pPr>
            <a:r>
              <a:rPr lang="en-US" sz="1500" b="1">
                <a:latin typeface="Arial Black" pitchFamily="34" charset="0"/>
              </a:rPr>
              <a:t>5.5x5.5 mm 1.2 million</a:t>
            </a:r>
          </a:p>
          <a:p>
            <a:pPr lvl="1">
              <a:buFontTx/>
              <a:buChar char="•"/>
            </a:pPr>
            <a:r>
              <a:rPr lang="en-US" sz="1500" b="1">
                <a:latin typeface="Arial Black" pitchFamily="34" charset="0"/>
              </a:rPr>
              <a:t>7x7 mm 120,000</a:t>
            </a:r>
          </a:p>
          <a:p>
            <a:pPr lvl="1">
              <a:buFontTx/>
              <a:buChar char="•"/>
            </a:pPr>
            <a:r>
              <a:rPr lang="en-US" sz="1500" b="1">
                <a:latin typeface="Arial Black" pitchFamily="34" charset="0"/>
              </a:rPr>
              <a:t>10x10 mm 120,000</a:t>
            </a:r>
          </a:p>
        </p:txBody>
      </p:sp>
      <p:pic>
        <p:nvPicPr>
          <p:cNvPr id="2273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3620692"/>
            <a:ext cx="3024188" cy="203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733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4457701"/>
            <a:ext cx="2649141" cy="135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733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2150" y="1714501"/>
            <a:ext cx="2015729" cy="189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559987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1403235" y="260648"/>
            <a:ext cx="3829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TaiCrystal</a:t>
            </a:r>
            <a:r>
              <a:rPr lang="en-US" sz="2800" b="1" dirty="0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Wafers</a:t>
            </a:r>
          </a:p>
        </p:txBody>
      </p:sp>
      <p:pic>
        <p:nvPicPr>
          <p:cNvPr id="2385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57500"/>
            <a:ext cx="3138488" cy="210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1714500"/>
            <a:ext cx="27622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1628932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07702" y="3657781"/>
            <a:ext cx="19415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TW" sz="1200" u="sng" dirty="0">
                <a:solidFill>
                  <a:srgbClr val="0000CC"/>
                </a:solidFill>
              </a:rPr>
              <a:t>Ingot Cropping</a:t>
            </a:r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214E4F5-1BCB-0D4B-A442-8BD062749FAE}" type="slidenum">
              <a:rPr lang="en-US" smtClean="0"/>
              <a:pPr/>
              <a:t>16</a:t>
            </a:fld>
            <a:endParaRPr lang="zh-TW" altLang="en-US" dirty="0"/>
          </a:p>
        </p:txBody>
      </p:sp>
      <p:pic>
        <p:nvPicPr>
          <p:cNvPr id="9" name="Picture 2" descr="D:\BOAZ\機台and產品照片\2012_07_26 機台\IMG_25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846"/>
          <a:stretch/>
        </p:blipFill>
        <p:spPr bwMode="auto">
          <a:xfrm>
            <a:off x="1793754" y="1459500"/>
            <a:ext cx="1666032" cy="22280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群組 10"/>
          <p:cNvGrpSpPr/>
          <p:nvPr/>
        </p:nvGrpSpPr>
        <p:grpSpPr>
          <a:xfrm>
            <a:off x="1439652" y="4085430"/>
            <a:ext cx="3132348" cy="1404156"/>
            <a:chOff x="4788024" y="851985"/>
            <a:chExt cx="4176464" cy="1352879"/>
          </a:xfrm>
        </p:grpSpPr>
        <p:pic>
          <p:nvPicPr>
            <p:cNvPr id="12" name="Picture 2" descr="C:\Users\boaztsai\Desktop\Image0437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470" b="25339"/>
            <a:stretch/>
          </p:blipFill>
          <p:spPr bwMode="auto">
            <a:xfrm>
              <a:off x="4788024" y="851985"/>
              <a:ext cx="4176464" cy="13528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文字方塊 12"/>
            <p:cNvSpPr txBox="1"/>
            <p:nvPr/>
          </p:nvSpPr>
          <p:spPr>
            <a:xfrm>
              <a:off x="5145423" y="911134"/>
              <a:ext cx="804067" cy="244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50" b="1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crown</a:t>
              </a:r>
              <a:endParaRPr lang="zh-TW" altLang="en-US" sz="10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6572167" y="910913"/>
              <a:ext cx="686513" cy="244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50" b="1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body</a:t>
              </a:r>
              <a:endParaRPr lang="zh-TW" altLang="en-US" sz="10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8041263" y="908720"/>
              <a:ext cx="534763" cy="244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50" b="1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tail</a:t>
              </a:r>
              <a:endParaRPr lang="zh-TW" altLang="en-US" sz="10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4788024" y="1897087"/>
              <a:ext cx="1524349" cy="244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5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after cropping</a:t>
              </a:r>
              <a:endParaRPr lang="zh-TW" altLang="en-US" sz="10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7" name="Picture 2" descr="D:\BOAZ\機台and產品照片\2012_07_26 機台\IMG_25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22" r="2484"/>
          <a:stretch/>
        </p:blipFill>
        <p:spPr bwMode="auto">
          <a:xfrm>
            <a:off x="3869923" y="1700809"/>
            <a:ext cx="2050217" cy="15747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08820"/>
            <a:ext cx="1749638" cy="115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群組 19"/>
          <p:cNvGrpSpPr/>
          <p:nvPr/>
        </p:nvGrpSpPr>
        <p:grpSpPr>
          <a:xfrm>
            <a:off x="5382091" y="3807042"/>
            <a:ext cx="2133940" cy="1049970"/>
            <a:chOff x="180213" y="5131434"/>
            <a:chExt cx="3887731" cy="1511421"/>
          </a:xfrm>
        </p:grpSpPr>
        <p:pic>
          <p:nvPicPr>
            <p:cNvPr id="20" name="Picture 3" descr="D:\BOAZ\機台and產品照片\2012_07_25 產品\IMG_2402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55" t="2047" r="5267"/>
            <a:stretch/>
          </p:blipFill>
          <p:spPr bwMode="auto">
            <a:xfrm rot="5400000">
              <a:off x="1393170" y="3968081"/>
              <a:ext cx="1485661" cy="3863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文字方塊 21"/>
            <p:cNvSpPr txBox="1"/>
            <p:nvPr/>
          </p:nvSpPr>
          <p:spPr>
            <a:xfrm>
              <a:off x="180213" y="5131434"/>
              <a:ext cx="2114983" cy="365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5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after rounding</a:t>
              </a:r>
              <a:endParaRPr lang="zh-TW" altLang="en-US" sz="105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7" name="矩形 5"/>
          <p:cNvSpPr/>
          <p:nvPr/>
        </p:nvSpPr>
        <p:spPr>
          <a:xfrm>
            <a:off x="3281542" y="338038"/>
            <a:ext cx="1998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800" dirty="0">
                <a:solidFill>
                  <a:srgbClr val="0000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 INGOT </a:t>
            </a:r>
          </a:p>
        </p:txBody>
      </p:sp>
      <p:sp>
        <p:nvSpPr>
          <p:cNvPr id="22" name="矩形 5">
            <a:extLst>
              <a:ext uri="{FF2B5EF4-FFF2-40B4-BE49-F238E27FC236}">
                <a16:creationId xmlns:a16="http://schemas.microsoft.com/office/drawing/2014/main" id="{4509DEC0-31FD-1843-969E-A0F15DFA9FDF}"/>
              </a:ext>
            </a:extLst>
          </p:cNvPr>
          <p:cNvSpPr/>
          <p:nvPr/>
        </p:nvSpPr>
        <p:spPr>
          <a:xfrm>
            <a:off x="3738891" y="3293490"/>
            <a:ext cx="19415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TW" sz="1200" u="sng" dirty="0">
                <a:solidFill>
                  <a:srgbClr val="0000CC"/>
                </a:solidFill>
              </a:rPr>
              <a:t>Ingot Rounding</a:t>
            </a:r>
          </a:p>
        </p:txBody>
      </p:sp>
    </p:spTree>
    <p:extLst>
      <p:ext uri="{BB962C8B-B14F-4D97-AF65-F5344CB8AC3E}">
        <p14:creationId xmlns:p14="http://schemas.microsoft.com/office/powerpoint/2010/main" val="1519012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33395"/>
            <a:ext cx="7848600" cy="622300"/>
          </a:xfrm>
        </p:spPr>
        <p:txBody>
          <a:bodyPr/>
          <a:lstStyle/>
          <a:p>
            <a:r>
              <a:rPr lang="en-US" altLang="zh-TW" sz="3200" dirty="0"/>
              <a:t>2017 Taiwan National Brand Award</a:t>
            </a:r>
            <a:br>
              <a:rPr lang="en-US" altLang="zh-TW" sz="3200" dirty="0"/>
            </a:br>
            <a:r>
              <a:rPr lang="en-US" altLang="zh-TW" sz="3200" dirty="0"/>
              <a:t>Best Product</a:t>
            </a:r>
            <a:endParaRPr lang="zh-TW" altLang="en-US" sz="32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0DE1FE1A-848E-43E1-AEA3-DA994707FD36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2050" name="Picture 2" descr="http://www.taicrystal.com/tw/program/editor_files/2017621955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60" y="1268760"/>
            <a:ext cx="4032448" cy="5083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788025" y="1772816"/>
            <a:ext cx="39604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sz="2000" dirty="0"/>
              <a:t>With </a:t>
            </a:r>
            <a:r>
              <a:rPr lang="en-US" altLang="zh-TW" sz="2000" dirty="0" err="1"/>
              <a:t>TaiCrystal</a:t>
            </a:r>
            <a:r>
              <a:rPr lang="en-US" altLang="zh-TW" sz="2000" dirty="0"/>
              <a:t> Ge wafer, solar cells had been used on UAVs and satellites.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sz="2000" dirty="0"/>
              <a:t>The R&amp;D abilities of </a:t>
            </a:r>
            <a:r>
              <a:rPr lang="en-US" altLang="zh-TW" sz="2000" dirty="0" err="1"/>
              <a:t>TaiCrystal</a:t>
            </a:r>
            <a:r>
              <a:rPr lang="en-US" altLang="zh-TW" sz="2000" dirty="0"/>
              <a:t> have been recognized by the award committee of Taiwan.</a:t>
            </a:r>
            <a:endParaRPr lang="zh-TW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5738973" y="4685081"/>
            <a:ext cx="2058544" cy="166692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>
              <a:schemeClr val="accent1"/>
            </a:glow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086986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0DE1FE1A-848E-43E1-AEA3-DA994707FD36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AB8145-DDEC-A049-8EA5-B385219E0E01}"/>
              </a:ext>
            </a:extLst>
          </p:cNvPr>
          <p:cNvSpPr/>
          <p:nvPr/>
        </p:nvSpPr>
        <p:spPr>
          <a:xfrm>
            <a:off x="2447764" y="260648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600" b="1" dirty="0"/>
              <a:t>ISO</a:t>
            </a:r>
            <a:r>
              <a:rPr lang="en-US" sz="3600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2A76D-14A0-C746-BFE6-A19F7684559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9674" y="1356891"/>
            <a:ext cx="3844652" cy="522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85191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id="{0F972E4F-64E4-3948-8142-4F880696A7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1828800"/>
            <a:ext cx="5429250" cy="2343150"/>
          </a:xfrm>
        </p:spPr>
        <p:txBody>
          <a:bodyPr/>
          <a:lstStyle/>
          <a:p>
            <a:r>
              <a:rPr lang="en-US" altLang="en-US" sz="3000" dirty="0">
                <a:solidFill>
                  <a:srgbClr val="993300"/>
                </a:solidFill>
              </a:rPr>
              <a:t>Single Crystal Growth </a:t>
            </a:r>
            <a:br>
              <a:rPr lang="en-US" altLang="en-US" sz="3000" dirty="0">
                <a:solidFill>
                  <a:srgbClr val="993300"/>
                </a:solidFill>
              </a:rPr>
            </a:br>
            <a:br>
              <a:rPr lang="en-US" altLang="en-US" sz="3000" dirty="0">
                <a:solidFill>
                  <a:srgbClr val="993300"/>
                </a:solidFill>
              </a:rPr>
            </a:br>
            <a:r>
              <a:rPr lang="en-US" altLang="en-US" sz="3000" dirty="0" err="1">
                <a:solidFill>
                  <a:srgbClr val="993300"/>
                </a:solidFill>
              </a:rPr>
              <a:t>Czochralski</a:t>
            </a:r>
            <a:r>
              <a:rPr lang="en-US" altLang="en-US" sz="3000" dirty="0">
                <a:solidFill>
                  <a:srgbClr val="993300"/>
                </a:solidFill>
              </a:rPr>
              <a:t> Process</a:t>
            </a:r>
            <a:br>
              <a:rPr lang="en-US" altLang="en-US" sz="3000" dirty="0">
                <a:solidFill>
                  <a:srgbClr val="993300"/>
                </a:solidFill>
              </a:rPr>
            </a:br>
            <a:br>
              <a:rPr lang="en-US" altLang="en-US" sz="3000" dirty="0">
                <a:solidFill>
                  <a:srgbClr val="993300"/>
                </a:solidFill>
              </a:rPr>
            </a:br>
            <a:r>
              <a:rPr lang="en-US" altLang="en-US" sz="3000" dirty="0">
                <a:solidFill>
                  <a:srgbClr val="993300"/>
                </a:solidFill>
              </a:rPr>
              <a:t>as opposed to</a:t>
            </a:r>
            <a:br>
              <a:rPr lang="en-US" altLang="en-US" sz="3000" dirty="0">
                <a:solidFill>
                  <a:srgbClr val="993300"/>
                </a:solidFill>
              </a:rPr>
            </a:br>
            <a:r>
              <a:rPr lang="en-US" altLang="en-US" sz="3000" dirty="0">
                <a:solidFill>
                  <a:srgbClr val="993300"/>
                </a:solidFill>
              </a:rPr>
              <a:t> </a:t>
            </a:r>
            <a:br>
              <a:rPr lang="en-US" altLang="en-US" sz="3000" dirty="0">
                <a:solidFill>
                  <a:srgbClr val="993300"/>
                </a:solidFill>
              </a:rPr>
            </a:br>
            <a:r>
              <a:rPr lang="en-US" altLang="en-US" sz="3000" dirty="0">
                <a:solidFill>
                  <a:srgbClr val="993300"/>
                </a:solidFill>
              </a:rPr>
              <a:t>Bridgeman process</a:t>
            </a:r>
            <a:br>
              <a:rPr lang="en-US" altLang="en-US" sz="3000" dirty="0">
                <a:solidFill>
                  <a:srgbClr val="993300"/>
                </a:solidFill>
              </a:rPr>
            </a:br>
            <a:endParaRPr lang="en-US" altLang="en-US" sz="135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0546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57FA5A73-D099-724D-A550-6CAF21EE1B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  <a:latin typeface="Comic Sans MS" panose="030F0902030302020204" pitchFamily="66" charset="0"/>
              </a:rPr>
              <a:t>Grain Boundaries</a:t>
            </a:r>
          </a:p>
        </p:txBody>
      </p:sp>
      <p:pic>
        <p:nvPicPr>
          <p:cNvPr id="196611" name="Picture 3">
            <a:extLst>
              <a:ext uri="{FF2B5EF4-FFF2-40B4-BE49-F238E27FC236}">
                <a16:creationId xmlns:a16="http://schemas.microsoft.com/office/drawing/2014/main" id="{68F7138A-C077-974B-BDB7-38E982C98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114551"/>
            <a:ext cx="6172200" cy="378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06726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7B1ACB25-7C21-AC4D-8CD6-8EBE54987D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901" y="1028700"/>
            <a:ext cx="3464719" cy="914400"/>
          </a:xfrm>
        </p:spPr>
        <p:txBody>
          <a:bodyPr/>
          <a:lstStyle/>
          <a:p>
            <a:pPr algn="l"/>
            <a:r>
              <a:rPr lang="en-US" altLang="zh-CN" sz="3000">
                <a:solidFill>
                  <a:schemeClr val="tx2"/>
                </a:solidFill>
                <a:ea typeface="SimSun" panose="02010600030101010101" pitchFamily="2" charset="-122"/>
              </a:rPr>
              <a:t>Types of unit cells</a:t>
            </a:r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092FEE96-1319-D548-A51F-18364A305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8750" y="1828800"/>
            <a:ext cx="34290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zh-CN" sz="1800">
              <a:ea typeface="SimSun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800">
                <a:ea typeface="SimSun" panose="02010600030101010101" pitchFamily="2" charset="-122"/>
              </a:rPr>
              <a:t>Simple cubic (SC)</a:t>
            </a:r>
          </a:p>
          <a:p>
            <a:pPr>
              <a:lnSpc>
                <a:spcPct val="200000"/>
              </a:lnSpc>
              <a:buFontTx/>
              <a:buNone/>
            </a:pPr>
            <a:endParaRPr lang="en-US" altLang="zh-CN" sz="1800">
              <a:ea typeface="SimSun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800">
                <a:ea typeface="SimSun" panose="02010600030101010101" pitchFamily="2" charset="-122"/>
              </a:rPr>
              <a:t>Body-centered cubic (BCC)</a:t>
            </a:r>
          </a:p>
          <a:p>
            <a:pPr>
              <a:lnSpc>
                <a:spcPct val="200000"/>
              </a:lnSpc>
              <a:buFontTx/>
              <a:buNone/>
            </a:pPr>
            <a:endParaRPr lang="en-US" altLang="zh-CN" sz="1800">
              <a:ea typeface="SimSun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800">
                <a:ea typeface="SimSun" panose="02010600030101010101" pitchFamily="2" charset="-122"/>
              </a:rPr>
              <a:t>Faced-centered cubic (FCC)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sz="1800">
              <a:ea typeface="SimSun" panose="02010600030101010101" pitchFamily="2" charset="-122"/>
            </a:endParaRPr>
          </a:p>
        </p:txBody>
      </p:sp>
      <p:grpSp>
        <p:nvGrpSpPr>
          <p:cNvPr id="192516" name="Group 4">
            <a:extLst>
              <a:ext uri="{FF2B5EF4-FFF2-40B4-BE49-F238E27FC236}">
                <a16:creationId xmlns:a16="http://schemas.microsoft.com/office/drawing/2014/main" id="{719D7B38-820A-8249-B4C0-6D18744C5496}"/>
              </a:ext>
            </a:extLst>
          </p:cNvPr>
          <p:cNvGrpSpPr>
            <a:grpSpLocks/>
          </p:cNvGrpSpPr>
          <p:nvPr/>
        </p:nvGrpSpPr>
        <p:grpSpPr bwMode="auto">
          <a:xfrm>
            <a:off x="5143500" y="1714501"/>
            <a:ext cx="2857500" cy="4136231"/>
            <a:chOff x="3360" y="720"/>
            <a:chExt cx="2400" cy="3474"/>
          </a:xfrm>
        </p:grpSpPr>
        <p:grpSp>
          <p:nvGrpSpPr>
            <p:cNvPr id="192517" name="Group 5">
              <a:extLst>
                <a:ext uri="{FF2B5EF4-FFF2-40B4-BE49-F238E27FC236}">
                  <a16:creationId xmlns:a16="http://schemas.microsoft.com/office/drawing/2014/main" id="{A3D24D4D-D525-B24E-8341-B37EA945D5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720"/>
              <a:ext cx="2166" cy="976"/>
              <a:chOff x="3360" y="720"/>
              <a:chExt cx="2166" cy="976"/>
            </a:xfrm>
          </p:grpSpPr>
          <p:pic>
            <p:nvPicPr>
              <p:cNvPr id="192518" name="Picture 6" descr="Simple Cubic Lattice Icon">
                <a:hlinkClick r:id="rId2"/>
                <a:extLst>
                  <a:ext uri="{FF2B5EF4-FFF2-40B4-BE49-F238E27FC236}">
                    <a16:creationId xmlns:a16="http://schemas.microsoft.com/office/drawing/2014/main" id="{39A7DF94-4FB3-1945-A0EE-EB35F76DAD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864"/>
                <a:ext cx="870" cy="8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2519" name="Picture 7">
                <a:extLst>
                  <a:ext uri="{FF2B5EF4-FFF2-40B4-BE49-F238E27FC236}">
                    <a16:creationId xmlns:a16="http://schemas.microsoft.com/office/drawing/2014/main" id="{9062790A-A3BF-1F4D-B520-848876C3F9DC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720"/>
                <a:ext cx="1008" cy="9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dist="107763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2520" name="Group 8">
              <a:extLst>
                <a:ext uri="{FF2B5EF4-FFF2-40B4-BE49-F238E27FC236}">
                  <a16:creationId xmlns:a16="http://schemas.microsoft.com/office/drawing/2014/main" id="{91EC054D-3DDF-C148-B2CD-526F9D012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1872"/>
              <a:ext cx="2400" cy="1076"/>
              <a:chOff x="3360" y="1872"/>
              <a:chExt cx="2400" cy="1076"/>
            </a:xfrm>
          </p:grpSpPr>
          <p:pic>
            <p:nvPicPr>
              <p:cNvPr id="192521" name="Picture 9">
                <a:extLst>
                  <a:ext uri="{FF2B5EF4-FFF2-40B4-BE49-F238E27FC236}">
                    <a16:creationId xmlns:a16="http://schemas.microsoft.com/office/drawing/2014/main" id="{D4A2A39C-A80D-9547-8F83-F1BB20B0D5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85" t="1283" r="69196" b="82292"/>
              <a:stretch>
                <a:fillRect/>
              </a:stretch>
            </p:blipFill>
            <p:spPr bwMode="auto">
              <a:xfrm>
                <a:off x="4752" y="1968"/>
                <a:ext cx="1008" cy="8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2522" name="Picture 10">
                <a:extLst>
                  <a:ext uri="{FF2B5EF4-FFF2-40B4-BE49-F238E27FC236}">
                    <a16:creationId xmlns:a16="http://schemas.microsoft.com/office/drawing/2014/main" id="{E4EBCF8A-BE9A-5440-8C19-7D889D57CE8B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1872"/>
                <a:ext cx="1103" cy="10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dist="107763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2523" name="Group 11">
              <a:extLst>
                <a:ext uri="{FF2B5EF4-FFF2-40B4-BE49-F238E27FC236}">
                  <a16:creationId xmlns:a16="http://schemas.microsoft.com/office/drawing/2014/main" id="{44B87B77-95EA-564D-ABD2-0579BE30A1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3168"/>
              <a:ext cx="2232" cy="1026"/>
              <a:chOff x="3408" y="3168"/>
              <a:chExt cx="2232" cy="1026"/>
            </a:xfrm>
          </p:grpSpPr>
          <p:pic>
            <p:nvPicPr>
              <p:cNvPr id="192524" name="Picture 12">
                <a:extLst>
                  <a:ext uri="{FF2B5EF4-FFF2-40B4-BE49-F238E27FC236}">
                    <a16:creationId xmlns:a16="http://schemas.microsoft.com/office/drawing/2014/main" id="{21ADBDD3-028F-B84F-A286-EDD657CCD9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" y="3264"/>
                <a:ext cx="888" cy="7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2525" name="Picture 13">
                <a:extLst>
                  <a:ext uri="{FF2B5EF4-FFF2-40B4-BE49-F238E27FC236}">
                    <a16:creationId xmlns:a16="http://schemas.microsoft.com/office/drawing/2014/main" id="{361D810A-DEBC-A24D-990F-E95037FCCB14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" y="3168"/>
                <a:ext cx="1056" cy="10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dist="107763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70368816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4EDC77B5-96E0-7C40-95BC-C4126D7162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142875"/>
            <a:ext cx="5534372" cy="800100"/>
          </a:xfrm>
        </p:spPr>
        <p:txBody>
          <a:bodyPr/>
          <a:lstStyle/>
          <a:p>
            <a:pPr algn="l"/>
            <a:r>
              <a:rPr lang="en-US" altLang="en-US" b="1" dirty="0">
                <a:solidFill>
                  <a:schemeClr val="tx2"/>
                </a:solidFill>
                <a:latin typeface="Comic Sans MS" panose="030F0902030302020204" pitchFamily="66" charset="0"/>
              </a:rPr>
              <a:t>Point Defects</a:t>
            </a: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B13902F3-6416-604C-A3D2-9E7794627D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5900" y="1943100"/>
            <a:ext cx="6172200" cy="3657600"/>
          </a:xfrm>
        </p:spPr>
        <p:txBody>
          <a:bodyPr/>
          <a:lstStyle/>
          <a:p>
            <a:r>
              <a:rPr lang="en-US" altLang="en-US">
                <a:latin typeface="Comic Sans MS" panose="030F0902030302020204" pitchFamily="66" charset="0"/>
              </a:rPr>
              <a:t>Substitutional</a:t>
            </a:r>
          </a:p>
          <a:p>
            <a:endParaRPr lang="en-US" altLang="en-US">
              <a:latin typeface="Comic Sans MS" panose="030F0902030302020204" pitchFamily="66" charset="0"/>
            </a:endParaRPr>
          </a:p>
          <a:p>
            <a:endParaRPr lang="en-US" altLang="en-US">
              <a:latin typeface="Comic Sans MS" panose="030F0902030302020204" pitchFamily="66" charset="0"/>
            </a:endParaRPr>
          </a:p>
          <a:p>
            <a:r>
              <a:rPr lang="en-US" altLang="en-US">
                <a:latin typeface="Comic Sans MS" panose="030F0902030302020204" pitchFamily="66" charset="0"/>
              </a:rPr>
              <a:t>Interstitial</a:t>
            </a:r>
          </a:p>
          <a:p>
            <a:endParaRPr lang="en-US" altLang="en-US">
              <a:latin typeface="Comic Sans MS" panose="030F0902030302020204" pitchFamily="66" charset="0"/>
            </a:endParaRPr>
          </a:p>
          <a:p>
            <a:endParaRPr lang="en-US" altLang="en-US">
              <a:latin typeface="Comic Sans MS" panose="030F0902030302020204" pitchFamily="66" charset="0"/>
            </a:endParaRPr>
          </a:p>
          <a:p>
            <a:r>
              <a:rPr lang="en-US" altLang="en-US">
                <a:latin typeface="Comic Sans MS" panose="030F0902030302020204" pitchFamily="66" charset="0"/>
              </a:rPr>
              <a:t>Vacancy </a:t>
            </a:r>
          </a:p>
        </p:txBody>
      </p:sp>
      <p:pic>
        <p:nvPicPr>
          <p:cNvPr id="193540" name="Picture 4">
            <a:extLst>
              <a:ext uri="{FF2B5EF4-FFF2-40B4-BE49-F238E27FC236}">
                <a16:creationId xmlns:a16="http://schemas.microsoft.com/office/drawing/2014/main" id="{DC830A5B-A555-FB4E-973A-764669A6B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600201"/>
            <a:ext cx="2057400" cy="135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541" name="Picture 5">
            <a:extLst>
              <a:ext uri="{FF2B5EF4-FFF2-40B4-BE49-F238E27FC236}">
                <a16:creationId xmlns:a16="http://schemas.microsoft.com/office/drawing/2014/main" id="{6EE3D9E7-D3FB-F947-8B2B-97AE4DAD7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143250"/>
            <a:ext cx="3657600" cy="131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542" name="Picture 6">
            <a:extLst>
              <a:ext uri="{FF2B5EF4-FFF2-40B4-BE49-F238E27FC236}">
                <a16:creationId xmlns:a16="http://schemas.microsoft.com/office/drawing/2014/main" id="{BCBB9C9B-63B0-BB45-A889-FA28E4EA5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26" y="4619624"/>
            <a:ext cx="1321594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14322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>
            <a:extLst>
              <a:ext uri="{FF2B5EF4-FFF2-40B4-BE49-F238E27FC236}">
                <a16:creationId xmlns:a16="http://schemas.microsoft.com/office/drawing/2014/main" id="{19F5C738-F7A3-EB44-B379-775214F71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00301"/>
            <a:ext cx="5029200" cy="317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63" name="Rectangle 3">
            <a:extLst>
              <a:ext uri="{FF2B5EF4-FFF2-40B4-BE49-F238E27FC236}">
                <a16:creationId xmlns:a16="http://schemas.microsoft.com/office/drawing/2014/main" id="{53C4E1D5-90DC-C142-BAC4-5C90945699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27874"/>
            <a:ext cx="6912768" cy="9144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tx2"/>
                </a:solidFill>
                <a:latin typeface="Comic Sans MS" panose="030F0902030302020204" pitchFamily="66" charset="0"/>
              </a:rPr>
              <a:t>Line Defects - Dislocations</a:t>
            </a:r>
          </a:p>
        </p:txBody>
      </p:sp>
    </p:spTree>
    <p:extLst>
      <p:ext uri="{BB962C8B-B14F-4D97-AF65-F5344CB8AC3E}">
        <p14:creationId xmlns:p14="http://schemas.microsoft.com/office/powerpoint/2010/main" val="396785158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C31AA811-AF65-884A-AAF2-7700981A7F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4727426" cy="571500"/>
          </a:xfrm>
        </p:spPr>
        <p:txBody>
          <a:bodyPr>
            <a:normAutofit fontScale="90000"/>
          </a:bodyPr>
          <a:lstStyle/>
          <a:p>
            <a:r>
              <a:rPr lang="en-US" altLang="en-US" sz="3000" dirty="0" err="1">
                <a:solidFill>
                  <a:srgbClr val="993300"/>
                </a:solidFill>
              </a:rPr>
              <a:t>Czochralski</a:t>
            </a:r>
            <a:r>
              <a:rPr lang="en-US" altLang="en-US" sz="3000" dirty="0">
                <a:solidFill>
                  <a:srgbClr val="993300"/>
                </a:solidFill>
              </a:rPr>
              <a:t> Process</a:t>
            </a:r>
            <a:br>
              <a:rPr lang="en-US" altLang="en-US" sz="3000" dirty="0">
                <a:solidFill>
                  <a:srgbClr val="993300"/>
                </a:solidFill>
              </a:rPr>
            </a:br>
            <a:endParaRPr lang="en-US" altLang="en-US" sz="1350" dirty="0">
              <a:solidFill>
                <a:srgbClr val="993300"/>
              </a:solidFill>
            </a:endParaRPr>
          </a:p>
        </p:txBody>
      </p:sp>
      <p:pic>
        <p:nvPicPr>
          <p:cNvPr id="201733" name="Picture 5">
            <a:extLst>
              <a:ext uri="{FF2B5EF4-FFF2-40B4-BE49-F238E27FC236}">
                <a16:creationId xmlns:a16="http://schemas.microsoft.com/office/drawing/2014/main" id="{D2FF0219-CCB1-C446-9BDB-094942867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622935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50728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:a16="http://schemas.microsoft.com/office/drawing/2014/main" id="{EBB8CD78-087F-144E-8404-B4DD29A6D3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4450" y="260648"/>
            <a:ext cx="5417323" cy="571500"/>
          </a:xfrm>
        </p:spPr>
        <p:txBody>
          <a:bodyPr>
            <a:normAutofit fontScale="90000"/>
          </a:bodyPr>
          <a:lstStyle/>
          <a:p>
            <a:r>
              <a:rPr lang="en-US" altLang="en-US" sz="3000" dirty="0" err="1">
                <a:solidFill>
                  <a:srgbClr val="993300"/>
                </a:solidFill>
              </a:rPr>
              <a:t>Czochralski</a:t>
            </a:r>
            <a:r>
              <a:rPr lang="en-US" altLang="en-US" sz="3000" dirty="0">
                <a:solidFill>
                  <a:srgbClr val="993300"/>
                </a:solidFill>
              </a:rPr>
              <a:t> Process</a:t>
            </a:r>
            <a:br>
              <a:rPr lang="en-US" altLang="en-US" sz="3000" dirty="0">
                <a:solidFill>
                  <a:srgbClr val="993300"/>
                </a:solidFill>
              </a:rPr>
            </a:br>
            <a:endParaRPr lang="en-US" altLang="en-US" sz="1350" dirty="0">
              <a:solidFill>
                <a:srgbClr val="993300"/>
              </a:solidFill>
            </a:endParaRPr>
          </a:p>
        </p:txBody>
      </p:sp>
      <p:sp>
        <p:nvSpPr>
          <p:cNvPr id="202756" name="Oval 4">
            <a:extLst>
              <a:ext uri="{FF2B5EF4-FFF2-40B4-BE49-F238E27FC236}">
                <a16:creationId xmlns:a16="http://schemas.microsoft.com/office/drawing/2014/main" id="{456A4F1F-5E12-8943-BABF-7134F2314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029200"/>
            <a:ext cx="188595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2758" name="Oval 6">
            <a:extLst>
              <a:ext uri="{FF2B5EF4-FFF2-40B4-BE49-F238E27FC236}">
                <a16:creationId xmlns:a16="http://schemas.microsoft.com/office/drawing/2014/main" id="{02915CB8-66EE-2541-A40F-6E6D4D433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514600"/>
            <a:ext cx="188595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2759" name="Line 7">
            <a:extLst>
              <a:ext uri="{FF2B5EF4-FFF2-40B4-BE49-F238E27FC236}">
                <a16:creationId xmlns:a16="http://schemas.microsoft.com/office/drawing/2014/main" id="{CF802503-46AF-6A45-9F01-D1902F8018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6289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02761" name="Rectangle 9">
            <a:extLst>
              <a:ext uri="{FF2B5EF4-FFF2-40B4-BE49-F238E27FC236}">
                <a16:creationId xmlns:a16="http://schemas.microsoft.com/office/drawing/2014/main" id="{B383D920-8C39-1F45-855E-AA783A7E2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457700"/>
            <a:ext cx="1885950" cy="685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2757" name="Oval 5">
            <a:extLst>
              <a:ext uri="{FF2B5EF4-FFF2-40B4-BE49-F238E27FC236}">
                <a16:creationId xmlns:a16="http://schemas.microsoft.com/office/drawing/2014/main" id="{9907FDD6-91B5-6245-99DF-78D8BC309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343400"/>
            <a:ext cx="188595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350">
              <a:solidFill>
                <a:srgbClr val="FF0000"/>
              </a:solidFill>
            </a:endParaRPr>
          </a:p>
        </p:txBody>
      </p:sp>
      <p:sp>
        <p:nvSpPr>
          <p:cNvPr id="202762" name="AutoShape 10">
            <a:extLst>
              <a:ext uri="{FF2B5EF4-FFF2-40B4-BE49-F238E27FC236}">
                <a16:creationId xmlns:a16="http://schemas.microsoft.com/office/drawing/2014/main" id="{6BA1FE0F-0BF5-994C-BA39-25BDB12D4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3086100"/>
            <a:ext cx="400050" cy="1428750"/>
          </a:xfrm>
          <a:prstGeom prst="can">
            <a:avLst>
              <a:gd name="adj" fmla="val 8571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350">
              <a:solidFill>
                <a:schemeClr val="bg2"/>
              </a:solidFill>
            </a:endParaRPr>
          </a:p>
        </p:txBody>
      </p:sp>
      <p:sp>
        <p:nvSpPr>
          <p:cNvPr id="202764" name="Line 12">
            <a:extLst>
              <a:ext uri="{FF2B5EF4-FFF2-40B4-BE49-F238E27FC236}">
                <a16:creationId xmlns:a16="http://schemas.microsoft.com/office/drawing/2014/main" id="{A2159597-7F6E-6644-9B4E-7094244588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17244" y="1821656"/>
            <a:ext cx="0" cy="148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02765" name="Line 13">
            <a:extLst>
              <a:ext uri="{FF2B5EF4-FFF2-40B4-BE49-F238E27FC236}">
                <a16:creationId xmlns:a16="http://schemas.microsoft.com/office/drawing/2014/main" id="{5F70377B-1EC7-8B44-9A23-1B13291BEE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3550" y="26289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02766" name="Text Box 14">
            <a:extLst>
              <a:ext uri="{FF2B5EF4-FFF2-40B4-BE49-F238E27FC236}">
                <a16:creationId xmlns:a16="http://schemas.microsoft.com/office/drawing/2014/main" id="{4E9C7BD7-372F-824A-8A97-2A1D47E1F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644" y="5388769"/>
            <a:ext cx="57099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350"/>
              <a:t>Heat</a:t>
            </a:r>
          </a:p>
        </p:txBody>
      </p:sp>
      <p:sp>
        <p:nvSpPr>
          <p:cNvPr id="202767" name="Rectangle 15">
            <a:extLst>
              <a:ext uri="{FF2B5EF4-FFF2-40B4-BE49-F238E27FC236}">
                <a16:creationId xmlns:a16="http://schemas.microsoft.com/office/drawing/2014/main" id="{9467FCA5-B29B-7848-9079-2937D91D6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4171950"/>
            <a:ext cx="228600" cy="14287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2768" name="Rectangle 16">
            <a:extLst>
              <a:ext uri="{FF2B5EF4-FFF2-40B4-BE49-F238E27FC236}">
                <a16:creationId xmlns:a16="http://schemas.microsoft.com/office/drawing/2014/main" id="{443D3AEF-198D-A742-9C40-4505CDE63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4531" y="4171950"/>
            <a:ext cx="228600" cy="14287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2769" name="Rectangle 17">
            <a:extLst>
              <a:ext uri="{FF2B5EF4-FFF2-40B4-BE49-F238E27FC236}">
                <a16:creationId xmlns:a16="http://schemas.microsoft.com/office/drawing/2014/main" id="{6FFBB253-86C6-1B42-92AD-AB1323533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5429250"/>
            <a:ext cx="2800350" cy="1714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2770" name="Text Box 18">
            <a:extLst>
              <a:ext uri="{FF2B5EF4-FFF2-40B4-BE49-F238E27FC236}">
                <a16:creationId xmlns:a16="http://schemas.microsoft.com/office/drawing/2014/main" id="{38C79EE0-C3A0-914F-9460-AA0970BED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6044" y="4874419"/>
            <a:ext cx="487634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350"/>
              <a:t>Hot</a:t>
            </a:r>
          </a:p>
        </p:txBody>
      </p:sp>
      <p:sp>
        <p:nvSpPr>
          <p:cNvPr id="202771" name="Text Box 19">
            <a:extLst>
              <a:ext uri="{FF2B5EF4-FFF2-40B4-BE49-F238E27FC236}">
                <a16:creationId xmlns:a16="http://schemas.microsoft.com/office/drawing/2014/main" id="{DFFB69B5-5C80-AE4D-92EC-13B9704EA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1" y="3257550"/>
            <a:ext cx="56297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350"/>
              <a:t>Cold</a:t>
            </a:r>
          </a:p>
        </p:txBody>
      </p:sp>
      <p:sp>
        <p:nvSpPr>
          <p:cNvPr id="202773" name="Line 21">
            <a:extLst>
              <a:ext uri="{FF2B5EF4-FFF2-40B4-BE49-F238E27FC236}">
                <a16:creationId xmlns:a16="http://schemas.microsoft.com/office/drawing/2014/main" id="{863CE90F-476C-ED4A-9251-37D25838D8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3486150"/>
            <a:ext cx="0" cy="14287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02774" name="Text Box 22">
            <a:extLst>
              <a:ext uri="{FF2B5EF4-FFF2-40B4-BE49-F238E27FC236}">
                <a16:creationId xmlns:a16="http://schemas.microsoft.com/office/drawing/2014/main" id="{52681F72-63ED-8C4C-A108-9857F974C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795" y="3960019"/>
            <a:ext cx="12145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350"/>
              <a:t>Temperature</a:t>
            </a:r>
          </a:p>
        </p:txBody>
      </p:sp>
      <p:sp>
        <p:nvSpPr>
          <p:cNvPr id="202775" name="Line 23">
            <a:extLst>
              <a:ext uri="{FF2B5EF4-FFF2-40B4-BE49-F238E27FC236}">
                <a16:creationId xmlns:a16="http://schemas.microsoft.com/office/drawing/2014/main" id="{6A18F3CE-5496-8A4E-97CD-DEAF527CAC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2050" y="2171700"/>
            <a:ext cx="0" cy="74295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02776" name="Text Box 24">
            <a:extLst>
              <a:ext uri="{FF2B5EF4-FFF2-40B4-BE49-F238E27FC236}">
                <a16:creationId xmlns:a16="http://schemas.microsoft.com/office/drawing/2014/main" id="{FC3EFBEB-5FEA-0F4B-B75D-FAF9DEE2F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7294" y="2131219"/>
            <a:ext cx="69038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350"/>
              <a:t>Argon</a:t>
            </a:r>
          </a:p>
        </p:txBody>
      </p:sp>
      <p:sp>
        <p:nvSpPr>
          <p:cNvPr id="202777" name="Text Box 25">
            <a:extLst>
              <a:ext uri="{FF2B5EF4-FFF2-40B4-BE49-F238E27FC236}">
                <a16:creationId xmlns:a16="http://schemas.microsoft.com/office/drawing/2014/main" id="{F5A18480-3B60-AA45-A9D1-43F5765A9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1" y="1543050"/>
            <a:ext cx="744114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350"/>
              <a:t>Pulling</a:t>
            </a:r>
          </a:p>
        </p:txBody>
      </p:sp>
      <p:sp>
        <p:nvSpPr>
          <p:cNvPr id="202778" name="AutoShape 26">
            <a:extLst>
              <a:ext uri="{FF2B5EF4-FFF2-40B4-BE49-F238E27FC236}">
                <a16:creationId xmlns:a16="http://schemas.microsoft.com/office/drawing/2014/main" id="{5ED3D028-F42C-5749-8A16-1BCA068CD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1943100"/>
            <a:ext cx="342900" cy="171450"/>
          </a:xfrm>
          <a:prstGeom prst="curvedRightArrow">
            <a:avLst>
              <a:gd name="adj1" fmla="val 20000"/>
              <a:gd name="adj2" fmla="val 40000"/>
              <a:gd name="adj3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2779" name="AutoShape 27">
            <a:extLst>
              <a:ext uri="{FF2B5EF4-FFF2-40B4-BE49-F238E27FC236}">
                <a16:creationId xmlns:a16="http://schemas.microsoft.com/office/drawing/2014/main" id="{B419B7CB-67DE-0845-BABF-29146C61C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350" y="4800600"/>
            <a:ext cx="1428750" cy="400050"/>
          </a:xfrm>
          <a:prstGeom prst="curvedLeftArrow">
            <a:avLst>
              <a:gd name="adj1" fmla="val 20000"/>
              <a:gd name="adj2" fmla="val 40000"/>
              <a:gd name="adj3" fmla="val 11904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2780" name="Text Box 28">
            <a:extLst>
              <a:ext uri="{FF2B5EF4-FFF2-40B4-BE49-F238E27FC236}">
                <a16:creationId xmlns:a16="http://schemas.microsoft.com/office/drawing/2014/main" id="{C9D3E0AB-042D-CE4B-8E51-48A231F36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1" y="3657600"/>
            <a:ext cx="42652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350"/>
              <a:t>Tm</a:t>
            </a:r>
          </a:p>
        </p:txBody>
      </p:sp>
      <p:sp>
        <p:nvSpPr>
          <p:cNvPr id="202782" name="Line 30">
            <a:extLst>
              <a:ext uri="{FF2B5EF4-FFF2-40B4-BE49-F238E27FC236}">
                <a16:creationId xmlns:a16="http://schemas.microsoft.com/office/drawing/2014/main" id="{90BF0256-2378-0C4D-A826-7C5B728565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0500" y="3943350"/>
            <a:ext cx="40005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02783" name="Text Box 31">
            <a:extLst>
              <a:ext uri="{FF2B5EF4-FFF2-40B4-BE49-F238E27FC236}">
                <a16:creationId xmlns:a16="http://schemas.microsoft.com/office/drawing/2014/main" id="{6183F1FE-552B-524F-9585-FCA65B842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995" y="5560219"/>
            <a:ext cx="148027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350"/>
              <a:t>Graphite Heater</a:t>
            </a:r>
          </a:p>
        </p:txBody>
      </p:sp>
      <p:sp>
        <p:nvSpPr>
          <p:cNvPr id="202784" name="Text Box 32">
            <a:extLst>
              <a:ext uri="{FF2B5EF4-FFF2-40B4-BE49-F238E27FC236}">
                <a16:creationId xmlns:a16="http://schemas.microsoft.com/office/drawing/2014/main" id="{B0E8711D-1064-6A48-A896-DE1182D6D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1" y="4800601"/>
            <a:ext cx="12145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350"/>
              <a:t>Temperature</a:t>
            </a:r>
          </a:p>
          <a:p>
            <a:r>
              <a:rPr lang="en-US" altLang="en-US" sz="1350"/>
              <a:t>Controller</a:t>
            </a:r>
          </a:p>
        </p:txBody>
      </p:sp>
      <p:sp>
        <p:nvSpPr>
          <p:cNvPr id="202785" name="Rectangle 33">
            <a:extLst>
              <a:ext uri="{FF2B5EF4-FFF2-40B4-BE49-F238E27FC236}">
                <a16:creationId xmlns:a16="http://schemas.microsoft.com/office/drawing/2014/main" id="{978913D2-E6FE-0C4D-A60F-984C9CB58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4469" y="5372100"/>
            <a:ext cx="10287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350"/>
              <a:t>PID</a:t>
            </a:r>
          </a:p>
        </p:txBody>
      </p:sp>
      <p:sp>
        <p:nvSpPr>
          <p:cNvPr id="202786" name="Freeform 34">
            <a:extLst>
              <a:ext uri="{FF2B5EF4-FFF2-40B4-BE49-F238E27FC236}">
                <a16:creationId xmlns:a16="http://schemas.microsoft.com/office/drawing/2014/main" id="{DA2FD356-B5B1-F241-A05B-740CADB63F2C}"/>
              </a:ext>
            </a:extLst>
          </p:cNvPr>
          <p:cNvSpPr>
            <a:spLocks/>
          </p:cNvSpPr>
          <p:nvPr/>
        </p:nvSpPr>
        <p:spPr bwMode="auto">
          <a:xfrm>
            <a:off x="2514600" y="5143500"/>
            <a:ext cx="628650" cy="371475"/>
          </a:xfrm>
          <a:custGeom>
            <a:avLst/>
            <a:gdLst>
              <a:gd name="T0" fmla="*/ 0 w 528"/>
              <a:gd name="T1" fmla="*/ 288 h 312"/>
              <a:gd name="T2" fmla="*/ 480 w 528"/>
              <a:gd name="T3" fmla="*/ 144 h 312"/>
              <a:gd name="T4" fmla="*/ 240 w 528"/>
              <a:gd name="T5" fmla="*/ 288 h 312"/>
              <a:gd name="T6" fmla="*/ 528 w 528"/>
              <a:gd name="T7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8" h="312">
                <a:moveTo>
                  <a:pt x="0" y="288"/>
                </a:moveTo>
                <a:cubicBezTo>
                  <a:pt x="220" y="216"/>
                  <a:pt x="440" y="144"/>
                  <a:pt x="480" y="144"/>
                </a:cubicBezTo>
                <a:cubicBezTo>
                  <a:pt x="520" y="144"/>
                  <a:pt x="232" y="312"/>
                  <a:pt x="240" y="288"/>
                </a:cubicBezTo>
                <a:cubicBezTo>
                  <a:pt x="248" y="264"/>
                  <a:pt x="388" y="132"/>
                  <a:pt x="52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02788" name="Text Box 36">
            <a:extLst>
              <a:ext uri="{FF2B5EF4-FFF2-40B4-BE49-F238E27FC236}">
                <a16:creationId xmlns:a16="http://schemas.microsoft.com/office/drawing/2014/main" id="{CFB99FE7-6FC2-ED49-A613-B06305978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2644" y="2851548"/>
            <a:ext cx="1346844" cy="83099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chemeClr val="hlink"/>
                </a:solidFill>
              </a:rPr>
              <a:t>Water</a:t>
            </a:r>
          </a:p>
          <a:p>
            <a:r>
              <a:rPr lang="en-US" altLang="en-US" sz="2400" b="1">
                <a:solidFill>
                  <a:schemeClr val="hlink"/>
                </a:solidFill>
              </a:rPr>
              <a:t>Cooling</a:t>
            </a:r>
          </a:p>
        </p:txBody>
      </p:sp>
    </p:spTree>
    <p:extLst>
      <p:ext uri="{BB962C8B-B14F-4D97-AF65-F5344CB8AC3E}">
        <p14:creationId xmlns:p14="http://schemas.microsoft.com/office/powerpoint/2010/main" val="26687702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2"/>
          <p:cNvSpPr txBox="1">
            <a:spLocks noChangeArrowheads="1"/>
          </p:cNvSpPr>
          <p:nvPr/>
        </p:nvSpPr>
        <p:spPr bwMode="auto">
          <a:xfrm>
            <a:off x="1619672" y="260648"/>
            <a:ext cx="5144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TaiCrystal</a:t>
            </a:r>
            <a:r>
              <a:rPr lang="en-US" sz="2800" b="1" dirty="0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Ingot Pullers</a:t>
            </a:r>
          </a:p>
        </p:txBody>
      </p:sp>
      <p:pic>
        <p:nvPicPr>
          <p:cNvPr id="2304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943100"/>
            <a:ext cx="2566988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5265386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簡報範本">
  <a:themeElements>
    <a:clrScheme name="簡報範本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自訂 1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簡報範本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簡報範本">
  <a:themeElements>
    <a:clrScheme name="簡報範本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簡報範本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簡報範本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簡報範本">
  <a:themeElements>
    <a:clrScheme name="簡報範本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簡報範本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簡報範本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5099</TotalTime>
  <Words>241</Words>
  <Application>Microsoft Macintosh PowerPoint</Application>
  <PresentationFormat>On-screen Show (4:3)</PresentationFormat>
  <Paragraphs>76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標楷體</vt:lpstr>
      <vt:lpstr>標楷體</vt:lpstr>
      <vt:lpstr>微軟正黑體</vt:lpstr>
      <vt:lpstr>新細明體</vt:lpstr>
      <vt:lpstr>Aharoni</vt:lpstr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1_簡報範本</vt:lpstr>
      <vt:lpstr>2_簡報範本</vt:lpstr>
      <vt:lpstr>3_簡報範本</vt:lpstr>
      <vt:lpstr>PowerPoint Presentation</vt:lpstr>
      <vt:lpstr>Single Crystal Growth   Czochralski Process  as opposed to   Bridgeman process </vt:lpstr>
      <vt:lpstr>Grain Boundaries</vt:lpstr>
      <vt:lpstr>Types of unit cells</vt:lpstr>
      <vt:lpstr>Point Defects</vt:lpstr>
      <vt:lpstr>Line Defects - Dislocations</vt:lpstr>
      <vt:lpstr>Czochralski Process </vt:lpstr>
      <vt:lpstr>Czochralski Process </vt:lpstr>
      <vt:lpstr>PowerPoint Presentation</vt:lpstr>
      <vt:lpstr>PowerPoint Presentation</vt:lpstr>
      <vt:lpstr>PowerPoint Presentation</vt:lpstr>
      <vt:lpstr>PowerPoint Presentation</vt:lpstr>
      <vt:lpstr>Germanium Single Crystal Ingots   Space Power Wafers  Space Solar Cells  Space Solar Modules  PV Systems</vt:lpstr>
      <vt:lpstr>PowerPoint Presentation</vt:lpstr>
      <vt:lpstr>PowerPoint Presentation</vt:lpstr>
      <vt:lpstr>PowerPoint Presentation</vt:lpstr>
      <vt:lpstr>2017 Taiwan National Brand Award Best Product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厚健(股)公司</dc:title>
  <dc:creator>jasonliao</dc:creator>
  <cp:lastModifiedBy>Ray Lin</cp:lastModifiedBy>
  <cp:revision>199</cp:revision>
  <cp:lastPrinted>2017-04-25T05:40:19Z</cp:lastPrinted>
  <dcterms:created xsi:type="dcterms:W3CDTF">2017-01-09T03:05:29Z</dcterms:created>
  <dcterms:modified xsi:type="dcterms:W3CDTF">2020-12-14T05:35:02Z</dcterms:modified>
</cp:coreProperties>
</file>